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38404800"/>
  <p:notesSz cx="6858000" cy="9144000"/>
  <p:defaultTextStyle>
    <a:defPPr>
      <a:defRPr lang="zh-CN"/>
    </a:defPPr>
    <a:lvl1pPr marL="0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215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431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646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861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96" userDrawn="1">
          <p15:clr>
            <a:srgbClr val="A4A3A4"/>
          </p15:clr>
        </p15:guide>
        <p15:guide id="2" pos="1036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F71"/>
    <a:srgbClr val="D3DAEE"/>
    <a:srgbClr val="435F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43" autoAdjust="0"/>
    <p:restoredTop sz="95218" autoAdjust="0"/>
  </p:normalViewPr>
  <p:slideViewPr>
    <p:cSldViewPr>
      <p:cViewPr>
        <p:scale>
          <a:sx n="19" d="100"/>
          <a:sy n="19" d="100"/>
        </p:scale>
        <p:origin x="1864" y="1760"/>
      </p:cViewPr>
      <p:guideLst>
        <p:guide orient="horz" pos="12096"/>
        <p:guide pos="1036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3BFDA-6868-46CF-AE89-3FC218351F56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958975" y="685800"/>
            <a:ext cx="2940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91C76E-6BFA-42BE-8316-8E6E8361E6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3248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88215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76431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64646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52861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958975" y="685800"/>
            <a:ext cx="29400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1C76E-6BFA-42BE-8316-8E6E8361E6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101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468882" y="11930389"/>
            <a:ext cx="27980641" cy="823213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937761" y="21762720"/>
            <a:ext cx="23042880" cy="98145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2945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589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8837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178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4729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7675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062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63567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23865841" y="1537980"/>
            <a:ext cx="7406640" cy="3276853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45920" y="1537980"/>
            <a:ext cx="21671280" cy="3276853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0330" y="24678641"/>
            <a:ext cx="27980641" cy="7627620"/>
          </a:xfrm>
        </p:spPr>
        <p:txBody>
          <a:bodyPr anchor="t"/>
          <a:lstStyle>
            <a:lvl1pPr algn="l">
              <a:defRPr sz="28872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600330" y="16277601"/>
            <a:ext cx="27980641" cy="8401045"/>
          </a:xfrm>
        </p:spPr>
        <p:txBody>
          <a:bodyPr anchor="b"/>
          <a:lstStyle>
            <a:lvl1pPr marL="0" indent="0">
              <a:buNone/>
              <a:defRPr sz="14358">
                <a:solidFill>
                  <a:schemeClr val="tx1">
                    <a:tint val="75000"/>
                  </a:schemeClr>
                </a:solidFill>
              </a:defRPr>
            </a:lvl1pPr>
            <a:lvl2pPr marL="3294594" indent="0">
              <a:buNone/>
              <a:defRPr sz="12937">
                <a:solidFill>
                  <a:schemeClr val="tx1">
                    <a:tint val="75000"/>
                  </a:schemeClr>
                </a:solidFill>
              </a:defRPr>
            </a:lvl2pPr>
            <a:lvl3pPr marL="6589189" indent="0">
              <a:buNone/>
              <a:defRPr sz="11518">
                <a:solidFill>
                  <a:schemeClr val="tx1">
                    <a:tint val="75000"/>
                  </a:schemeClr>
                </a:solidFill>
              </a:defRPr>
            </a:lvl3pPr>
            <a:lvl4pPr marL="9883784" indent="0">
              <a:buNone/>
              <a:defRPr sz="10098">
                <a:solidFill>
                  <a:schemeClr val="tx1">
                    <a:tint val="75000"/>
                  </a:schemeClr>
                </a:solidFill>
              </a:defRPr>
            </a:lvl4pPr>
            <a:lvl5pPr marL="13178378" indent="0">
              <a:buNone/>
              <a:defRPr sz="10098">
                <a:solidFill>
                  <a:schemeClr val="tx1">
                    <a:tint val="75000"/>
                  </a:schemeClr>
                </a:solidFill>
              </a:defRPr>
            </a:lvl5pPr>
            <a:lvl6pPr marL="16472971" indent="0">
              <a:buNone/>
              <a:defRPr sz="10098">
                <a:solidFill>
                  <a:schemeClr val="tx1">
                    <a:tint val="75000"/>
                  </a:schemeClr>
                </a:solidFill>
              </a:defRPr>
            </a:lvl6pPr>
            <a:lvl7pPr marL="19767568" indent="0">
              <a:buNone/>
              <a:defRPr sz="10098">
                <a:solidFill>
                  <a:schemeClr val="tx1">
                    <a:tint val="75000"/>
                  </a:schemeClr>
                </a:solidFill>
              </a:defRPr>
            </a:lvl7pPr>
            <a:lvl8pPr marL="23062162" indent="0">
              <a:buNone/>
              <a:defRPr sz="10098">
                <a:solidFill>
                  <a:schemeClr val="tx1">
                    <a:tint val="75000"/>
                  </a:schemeClr>
                </a:solidFill>
              </a:defRPr>
            </a:lvl8pPr>
            <a:lvl9pPr marL="26356756" indent="0">
              <a:buNone/>
              <a:defRPr sz="100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45923" y="8961129"/>
            <a:ext cx="14538959" cy="25345391"/>
          </a:xfrm>
        </p:spPr>
        <p:txBody>
          <a:bodyPr/>
          <a:lstStyle>
            <a:lvl1pPr>
              <a:defRPr sz="20195"/>
            </a:lvl1pPr>
            <a:lvl2pPr>
              <a:defRPr sz="17354"/>
            </a:lvl2pPr>
            <a:lvl3pPr>
              <a:defRPr sz="14358"/>
            </a:lvl3pPr>
            <a:lvl4pPr>
              <a:defRPr sz="12937"/>
            </a:lvl4pPr>
            <a:lvl5pPr>
              <a:defRPr sz="12937"/>
            </a:lvl5pPr>
            <a:lvl6pPr>
              <a:defRPr sz="12937"/>
            </a:lvl6pPr>
            <a:lvl7pPr>
              <a:defRPr sz="12937"/>
            </a:lvl7pPr>
            <a:lvl8pPr>
              <a:defRPr sz="12937"/>
            </a:lvl8pPr>
            <a:lvl9pPr>
              <a:defRPr sz="1293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33524" y="8961129"/>
            <a:ext cx="14538959" cy="25345391"/>
          </a:xfrm>
        </p:spPr>
        <p:txBody>
          <a:bodyPr/>
          <a:lstStyle>
            <a:lvl1pPr>
              <a:defRPr sz="20195"/>
            </a:lvl1pPr>
            <a:lvl2pPr>
              <a:defRPr sz="17354"/>
            </a:lvl2pPr>
            <a:lvl3pPr>
              <a:defRPr sz="14358"/>
            </a:lvl3pPr>
            <a:lvl4pPr>
              <a:defRPr sz="12937"/>
            </a:lvl4pPr>
            <a:lvl5pPr>
              <a:defRPr sz="12937"/>
            </a:lvl5pPr>
            <a:lvl6pPr>
              <a:defRPr sz="12937"/>
            </a:lvl6pPr>
            <a:lvl7pPr>
              <a:defRPr sz="12937"/>
            </a:lvl7pPr>
            <a:lvl8pPr>
              <a:defRPr sz="12937"/>
            </a:lvl8pPr>
            <a:lvl9pPr>
              <a:defRPr sz="1293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45922" y="8596632"/>
            <a:ext cx="14544677" cy="3582667"/>
          </a:xfrm>
        </p:spPr>
        <p:txBody>
          <a:bodyPr anchor="b"/>
          <a:lstStyle>
            <a:lvl1pPr marL="0" indent="0">
              <a:buNone/>
              <a:defRPr sz="17354" b="1"/>
            </a:lvl1pPr>
            <a:lvl2pPr marL="3294594" indent="0">
              <a:buNone/>
              <a:defRPr sz="14358" b="1"/>
            </a:lvl2pPr>
            <a:lvl3pPr marL="6589189" indent="0">
              <a:buNone/>
              <a:defRPr sz="12937" b="1"/>
            </a:lvl3pPr>
            <a:lvl4pPr marL="9883784" indent="0">
              <a:buNone/>
              <a:defRPr sz="11518" b="1"/>
            </a:lvl4pPr>
            <a:lvl5pPr marL="13178378" indent="0">
              <a:buNone/>
              <a:defRPr sz="11518" b="1"/>
            </a:lvl5pPr>
            <a:lvl6pPr marL="16472971" indent="0">
              <a:buNone/>
              <a:defRPr sz="11518" b="1"/>
            </a:lvl6pPr>
            <a:lvl7pPr marL="19767568" indent="0">
              <a:buNone/>
              <a:defRPr sz="11518" b="1"/>
            </a:lvl7pPr>
            <a:lvl8pPr marL="23062162" indent="0">
              <a:buNone/>
              <a:defRPr sz="11518" b="1"/>
            </a:lvl8pPr>
            <a:lvl9pPr marL="26356756" indent="0">
              <a:buNone/>
              <a:defRPr sz="11518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45922" y="12179302"/>
            <a:ext cx="14544677" cy="22127213"/>
          </a:xfrm>
        </p:spPr>
        <p:txBody>
          <a:bodyPr/>
          <a:lstStyle>
            <a:lvl1pPr>
              <a:defRPr sz="17354"/>
            </a:lvl1pPr>
            <a:lvl2pPr>
              <a:defRPr sz="14358"/>
            </a:lvl2pPr>
            <a:lvl3pPr>
              <a:defRPr sz="12937"/>
            </a:lvl3pPr>
            <a:lvl4pPr>
              <a:defRPr sz="11518"/>
            </a:lvl4pPr>
            <a:lvl5pPr>
              <a:defRPr sz="11518"/>
            </a:lvl5pPr>
            <a:lvl6pPr>
              <a:defRPr sz="11518"/>
            </a:lvl6pPr>
            <a:lvl7pPr>
              <a:defRPr sz="11518"/>
            </a:lvl7pPr>
            <a:lvl8pPr>
              <a:defRPr sz="11518"/>
            </a:lvl8pPr>
            <a:lvl9pPr>
              <a:defRPr sz="1151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6722094" y="8596632"/>
            <a:ext cx="14550389" cy="3582667"/>
          </a:xfrm>
        </p:spPr>
        <p:txBody>
          <a:bodyPr anchor="b"/>
          <a:lstStyle>
            <a:lvl1pPr marL="0" indent="0">
              <a:buNone/>
              <a:defRPr sz="17354" b="1"/>
            </a:lvl1pPr>
            <a:lvl2pPr marL="3294594" indent="0">
              <a:buNone/>
              <a:defRPr sz="14358" b="1"/>
            </a:lvl2pPr>
            <a:lvl3pPr marL="6589189" indent="0">
              <a:buNone/>
              <a:defRPr sz="12937" b="1"/>
            </a:lvl3pPr>
            <a:lvl4pPr marL="9883784" indent="0">
              <a:buNone/>
              <a:defRPr sz="11518" b="1"/>
            </a:lvl4pPr>
            <a:lvl5pPr marL="13178378" indent="0">
              <a:buNone/>
              <a:defRPr sz="11518" b="1"/>
            </a:lvl5pPr>
            <a:lvl6pPr marL="16472971" indent="0">
              <a:buNone/>
              <a:defRPr sz="11518" b="1"/>
            </a:lvl6pPr>
            <a:lvl7pPr marL="19767568" indent="0">
              <a:buNone/>
              <a:defRPr sz="11518" b="1"/>
            </a:lvl7pPr>
            <a:lvl8pPr marL="23062162" indent="0">
              <a:buNone/>
              <a:defRPr sz="11518" b="1"/>
            </a:lvl8pPr>
            <a:lvl9pPr marL="26356756" indent="0">
              <a:buNone/>
              <a:defRPr sz="11518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6722094" y="12179302"/>
            <a:ext cx="14550389" cy="22127213"/>
          </a:xfrm>
        </p:spPr>
        <p:txBody>
          <a:bodyPr/>
          <a:lstStyle>
            <a:lvl1pPr>
              <a:defRPr sz="17354"/>
            </a:lvl1pPr>
            <a:lvl2pPr>
              <a:defRPr sz="14358"/>
            </a:lvl2pPr>
            <a:lvl3pPr>
              <a:defRPr sz="12937"/>
            </a:lvl3pPr>
            <a:lvl4pPr>
              <a:defRPr sz="11518"/>
            </a:lvl4pPr>
            <a:lvl5pPr>
              <a:defRPr sz="11518"/>
            </a:lvl5pPr>
            <a:lvl6pPr>
              <a:defRPr sz="11518"/>
            </a:lvl6pPr>
            <a:lvl7pPr>
              <a:defRPr sz="11518"/>
            </a:lvl7pPr>
            <a:lvl8pPr>
              <a:defRPr sz="11518"/>
            </a:lvl8pPr>
            <a:lvl9pPr>
              <a:defRPr sz="1151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45923" y="1529081"/>
            <a:ext cx="10829927" cy="6507480"/>
          </a:xfrm>
        </p:spPr>
        <p:txBody>
          <a:bodyPr anchor="b"/>
          <a:lstStyle>
            <a:lvl1pPr algn="l">
              <a:defRPr sz="14358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870181" y="1529084"/>
            <a:ext cx="18402303" cy="32777434"/>
          </a:xfrm>
        </p:spPr>
        <p:txBody>
          <a:bodyPr/>
          <a:lstStyle>
            <a:lvl1pPr>
              <a:defRPr sz="23034"/>
            </a:lvl1pPr>
            <a:lvl2pPr>
              <a:defRPr sz="20195"/>
            </a:lvl2pPr>
            <a:lvl3pPr>
              <a:defRPr sz="17354"/>
            </a:lvl3pPr>
            <a:lvl4pPr>
              <a:defRPr sz="14358"/>
            </a:lvl4pPr>
            <a:lvl5pPr>
              <a:defRPr sz="14358"/>
            </a:lvl5pPr>
            <a:lvl6pPr>
              <a:defRPr sz="14358"/>
            </a:lvl6pPr>
            <a:lvl7pPr>
              <a:defRPr sz="14358"/>
            </a:lvl7pPr>
            <a:lvl8pPr>
              <a:defRPr sz="14358"/>
            </a:lvl8pPr>
            <a:lvl9pPr>
              <a:defRPr sz="1435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45923" y="8036564"/>
            <a:ext cx="10829927" cy="26269954"/>
          </a:xfrm>
        </p:spPr>
        <p:txBody>
          <a:bodyPr/>
          <a:lstStyle>
            <a:lvl1pPr marL="0" indent="0">
              <a:buNone/>
              <a:defRPr sz="10098"/>
            </a:lvl1pPr>
            <a:lvl2pPr marL="3294594" indent="0">
              <a:buNone/>
              <a:defRPr sz="8677"/>
            </a:lvl2pPr>
            <a:lvl3pPr marL="6589189" indent="0">
              <a:buNone/>
              <a:defRPr sz="7258"/>
            </a:lvl3pPr>
            <a:lvl4pPr marL="9883784" indent="0">
              <a:buNone/>
              <a:defRPr sz="6469"/>
            </a:lvl4pPr>
            <a:lvl5pPr marL="13178378" indent="0">
              <a:buNone/>
              <a:defRPr sz="6469"/>
            </a:lvl5pPr>
            <a:lvl6pPr marL="16472971" indent="0">
              <a:buNone/>
              <a:defRPr sz="6469"/>
            </a:lvl6pPr>
            <a:lvl7pPr marL="19767568" indent="0">
              <a:buNone/>
              <a:defRPr sz="6469"/>
            </a:lvl7pPr>
            <a:lvl8pPr marL="23062162" indent="0">
              <a:buNone/>
              <a:defRPr sz="6469"/>
            </a:lvl8pPr>
            <a:lvl9pPr marL="26356756" indent="0">
              <a:buNone/>
              <a:defRPr sz="646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52237" y="26883362"/>
            <a:ext cx="19751040" cy="3173734"/>
          </a:xfrm>
        </p:spPr>
        <p:txBody>
          <a:bodyPr anchor="b"/>
          <a:lstStyle>
            <a:lvl1pPr algn="l">
              <a:defRPr sz="14358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452237" y="3431539"/>
            <a:ext cx="19751040" cy="23042880"/>
          </a:xfrm>
        </p:spPr>
        <p:txBody>
          <a:bodyPr/>
          <a:lstStyle>
            <a:lvl1pPr marL="0" indent="0">
              <a:buNone/>
              <a:defRPr sz="23034"/>
            </a:lvl1pPr>
            <a:lvl2pPr marL="3294594" indent="0">
              <a:buNone/>
              <a:defRPr sz="20195"/>
            </a:lvl2pPr>
            <a:lvl3pPr marL="6589189" indent="0">
              <a:buNone/>
              <a:defRPr sz="17354"/>
            </a:lvl3pPr>
            <a:lvl4pPr marL="9883784" indent="0">
              <a:buNone/>
              <a:defRPr sz="14358"/>
            </a:lvl4pPr>
            <a:lvl5pPr marL="13178378" indent="0">
              <a:buNone/>
              <a:defRPr sz="14358"/>
            </a:lvl5pPr>
            <a:lvl6pPr marL="16472971" indent="0">
              <a:buNone/>
              <a:defRPr sz="14358"/>
            </a:lvl6pPr>
            <a:lvl7pPr marL="19767568" indent="0">
              <a:buNone/>
              <a:defRPr sz="14358"/>
            </a:lvl7pPr>
            <a:lvl8pPr marL="23062162" indent="0">
              <a:buNone/>
              <a:defRPr sz="14358"/>
            </a:lvl8pPr>
            <a:lvl9pPr marL="26356756" indent="0">
              <a:buNone/>
              <a:defRPr sz="14358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452237" y="30057096"/>
            <a:ext cx="19751040" cy="4507226"/>
          </a:xfrm>
        </p:spPr>
        <p:txBody>
          <a:bodyPr/>
          <a:lstStyle>
            <a:lvl1pPr marL="0" indent="0">
              <a:buNone/>
              <a:defRPr sz="10098"/>
            </a:lvl1pPr>
            <a:lvl2pPr marL="3294594" indent="0">
              <a:buNone/>
              <a:defRPr sz="8677"/>
            </a:lvl2pPr>
            <a:lvl3pPr marL="6589189" indent="0">
              <a:buNone/>
              <a:defRPr sz="7258"/>
            </a:lvl3pPr>
            <a:lvl4pPr marL="9883784" indent="0">
              <a:buNone/>
              <a:defRPr sz="6469"/>
            </a:lvl4pPr>
            <a:lvl5pPr marL="13178378" indent="0">
              <a:buNone/>
              <a:defRPr sz="6469"/>
            </a:lvl5pPr>
            <a:lvl6pPr marL="16472971" indent="0">
              <a:buNone/>
              <a:defRPr sz="6469"/>
            </a:lvl6pPr>
            <a:lvl7pPr marL="19767568" indent="0">
              <a:buNone/>
              <a:defRPr sz="6469"/>
            </a:lvl7pPr>
            <a:lvl8pPr marL="23062162" indent="0">
              <a:buNone/>
              <a:defRPr sz="6469"/>
            </a:lvl8pPr>
            <a:lvl9pPr marL="26356756" indent="0">
              <a:buNone/>
              <a:defRPr sz="646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45921" y="1537973"/>
            <a:ext cx="29626560" cy="6400800"/>
          </a:xfrm>
          <a:prstGeom prst="rect">
            <a:avLst/>
          </a:prstGeom>
        </p:spPr>
        <p:txBody>
          <a:bodyPr vert="horz" lIns="417643" tIns="208822" rIns="417643" bIns="208822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45921" y="8961129"/>
            <a:ext cx="29626560" cy="25345391"/>
          </a:xfrm>
          <a:prstGeom prst="rect">
            <a:avLst/>
          </a:prstGeom>
        </p:spPr>
        <p:txBody>
          <a:bodyPr vert="horz" lIns="417643" tIns="208822" rIns="417643" bIns="208822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45920" y="35595567"/>
            <a:ext cx="7680960" cy="2044699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l">
              <a:defRPr sz="86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2020/2/1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1247121" y="35595567"/>
            <a:ext cx="10424160" cy="2044699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ctr">
              <a:defRPr sz="86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23591520" y="35595567"/>
            <a:ext cx="7680960" cy="2044699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r">
              <a:defRPr sz="867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589189" rtl="0" eaLnBrk="1" latinLnBrk="0" hangingPunct="1">
        <a:spcBef>
          <a:spcPct val="0"/>
        </a:spcBef>
        <a:buNone/>
        <a:defRPr sz="3171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70945" indent="-2470945" algn="l" defTabSz="6589189" rtl="0" eaLnBrk="1" latinLnBrk="0" hangingPunct="1">
        <a:spcBef>
          <a:spcPct val="20000"/>
        </a:spcBef>
        <a:buFont typeface="Arial" pitchFamily="34" charset="0"/>
        <a:buChar char="•"/>
        <a:defRPr sz="23034" kern="1200">
          <a:solidFill>
            <a:schemeClr val="tx1"/>
          </a:solidFill>
          <a:latin typeface="+mn-lt"/>
          <a:ea typeface="+mn-ea"/>
          <a:cs typeface="+mn-cs"/>
        </a:defRPr>
      </a:lvl1pPr>
      <a:lvl2pPr marL="5353716" indent="-2059122" algn="l" defTabSz="6589189" rtl="0" eaLnBrk="1" latinLnBrk="0" hangingPunct="1">
        <a:spcBef>
          <a:spcPct val="20000"/>
        </a:spcBef>
        <a:buFont typeface="Arial" pitchFamily="34" charset="0"/>
        <a:buChar char="–"/>
        <a:defRPr sz="20195" kern="1200">
          <a:solidFill>
            <a:schemeClr val="tx1"/>
          </a:solidFill>
          <a:latin typeface="+mn-lt"/>
          <a:ea typeface="+mn-ea"/>
          <a:cs typeface="+mn-cs"/>
        </a:defRPr>
      </a:lvl2pPr>
      <a:lvl3pPr marL="8236487" indent="-1647298" algn="l" defTabSz="6589189" rtl="0" eaLnBrk="1" latinLnBrk="0" hangingPunct="1">
        <a:spcBef>
          <a:spcPct val="20000"/>
        </a:spcBef>
        <a:buFont typeface="Arial" pitchFamily="34" charset="0"/>
        <a:buChar char="•"/>
        <a:defRPr sz="17354" kern="1200">
          <a:solidFill>
            <a:schemeClr val="tx1"/>
          </a:solidFill>
          <a:latin typeface="+mn-lt"/>
          <a:ea typeface="+mn-ea"/>
          <a:cs typeface="+mn-cs"/>
        </a:defRPr>
      </a:lvl3pPr>
      <a:lvl4pPr marL="11531080" indent="-1647298" algn="l" defTabSz="6589189" rtl="0" eaLnBrk="1" latinLnBrk="0" hangingPunct="1">
        <a:spcBef>
          <a:spcPct val="20000"/>
        </a:spcBef>
        <a:buFont typeface="Arial" pitchFamily="34" charset="0"/>
        <a:buChar char="–"/>
        <a:defRPr sz="14358" kern="1200">
          <a:solidFill>
            <a:schemeClr val="tx1"/>
          </a:solidFill>
          <a:latin typeface="+mn-lt"/>
          <a:ea typeface="+mn-ea"/>
          <a:cs typeface="+mn-cs"/>
        </a:defRPr>
      </a:lvl4pPr>
      <a:lvl5pPr marL="14825675" indent="-1647298" algn="l" defTabSz="6589189" rtl="0" eaLnBrk="1" latinLnBrk="0" hangingPunct="1">
        <a:spcBef>
          <a:spcPct val="20000"/>
        </a:spcBef>
        <a:buFont typeface="Arial" pitchFamily="34" charset="0"/>
        <a:buChar char="»"/>
        <a:defRPr sz="14358" kern="1200">
          <a:solidFill>
            <a:schemeClr val="tx1"/>
          </a:solidFill>
          <a:latin typeface="+mn-lt"/>
          <a:ea typeface="+mn-ea"/>
          <a:cs typeface="+mn-cs"/>
        </a:defRPr>
      </a:lvl5pPr>
      <a:lvl6pPr marL="18120271" indent="-1647298" algn="l" defTabSz="6589189" rtl="0" eaLnBrk="1" latinLnBrk="0" hangingPunct="1">
        <a:spcBef>
          <a:spcPct val="20000"/>
        </a:spcBef>
        <a:buFont typeface="Arial" pitchFamily="34" charset="0"/>
        <a:buChar char="•"/>
        <a:defRPr sz="14358" kern="1200">
          <a:solidFill>
            <a:schemeClr val="tx1"/>
          </a:solidFill>
          <a:latin typeface="+mn-lt"/>
          <a:ea typeface="+mn-ea"/>
          <a:cs typeface="+mn-cs"/>
        </a:defRPr>
      </a:lvl6pPr>
      <a:lvl7pPr marL="21414864" indent="-1647298" algn="l" defTabSz="6589189" rtl="0" eaLnBrk="1" latinLnBrk="0" hangingPunct="1">
        <a:spcBef>
          <a:spcPct val="20000"/>
        </a:spcBef>
        <a:buFont typeface="Arial" pitchFamily="34" charset="0"/>
        <a:buChar char="•"/>
        <a:defRPr sz="14358" kern="1200">
          <a:solidFill>
            <a:schemeClr val="tx1"/>
          </a:solidFill>
          <a:latin typeface="+mn-lt"/>
          <a:ea typeface="+mn-ea"/>
          <a:cs typeface="+mn-cs"/>
        </a:defRPr>
      </a:lvl7pPr>
      <a:lvl8pPr marL="24709459" indent="-1647298" algn="l" defTabSz="6589189" rtl="0" eaLnBrk="1" latinLnBrk="0" hangingPunct="1">
        <a:spcBef>
          <a:spcPct val="20000"/>
        </a:spcBef>
        <a:buFont typeface="Arial" pitchFamily="34" charset="0"/>
        <a:buChar char="•"/>
        <a:defRPr sz="14358" kern="1200">
          <a:solidFill>
            <a:schemeClr val="tx1"/>
          </a:solidFill>
          <a:latin typeface="+mn-lt"/>
          <a:ea typeface="+mn-ea"/>
          <a:cs typeface="+mn-cs"/>
        </a:defRPr>
      </a:lvl8pPr>
      <a:lvl9pPr marL="28004053" indent="-1647298" algn="l" defTabSz="6589189" rtl="0" eaLnBrk="1" latinLnBrk="0" hangingPunct="1">
        <a:spcBef>
          <a:spcPct val="20000"/>
        </a:spcBef>
        <a:buFont typeface="Arial" pitchFamily="34" charset="0"/>
        <a:buChar char="•"/>
        <a:defRPr sz="143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589189" rtl="0" eaLnBrk="1" latinLnBrk="0" hangingPunct="1">
        <a:defRPr sz="12937" kern="1200">
          <a:solidFill>
            <a:schemeClr val="tx1"/>
          </a:solidFill>
          <a:latin typeface="+mn-lt"/>
          <a:ea typeface="+mn-ea"/>
          <a:cs typeface="+mn-cs"/>
        </a:defRPr>
      </a:lvl1pPr>
      <a:lvl2pPr marL="3294594" algn="l" defTabSz="6589189" rtl="0" eaLnBrk="1" latinLnBrk="0" hangingPunct="1">
        <a:defRPr sz="12937" kern="1200">
          <a:solidFill>
            <a:schemeClr val="tx1"/>
          </a:solidFill>
          <a:latin typeface="+mn-lt"/>
          <a:ea typeface="+mn-ea"/>
          <a:cs typeface="+mn-cs"/>
        </a:defRPr>
      </a:lvl2pPr>
      <a:lvl3pPr marL="6589189" algn="l" defTabSz="6589189" rtl="0" eaLnBrk="1" latinLnBrk="0" hangingPunct="1">
        <a:defRPr sz="12937" kern="1200">
          <a:solidFill>
            <a:schemeClr val="tx1"/>
          </a:solidFill>
          <a:latin typeface="+mn-lt"/>
          <a:ea typeface="+mn-ea"/>
          <a:cs typeface="+mn-cs"/>
        </a:defRPr>
      </a:lvl3pPr>
      <a:lvl4pPr marL="9883784" algn="l" defTabSz="6589189" rtl="0" eaLnBrk="1" latinLnBrk="0" hangingPunct="1">
        <a:defRPr sz="12937" kern="1200">
          <a:solidFill>
            <a:schemeClr val="tx1"/>
          </a:solidFill>
          <a:latin typeface="+mn-lt"/>
          <a:ea typeface="+mn-ea"/>
          <a:cs typeface="+mn-cs"/>
        </a:defRPr>
      </a:lvl4pPr>
      <a:lvl5pPr marL="13178378" algn="l" defTabSz="6589189" rtl="0" eaLnBrk="1" latinLnBrk="0" hangingPunct="1">
        <a:defRPr sz="12937" kern="1200">
          <a:solidFill>
            <a:schemeClr val="tx1"/>
          </a:solidFill>
          <a:latin typeface="+mn-lt"/>
          <a:ea typeface="+mn-ea"/>
          <a:cs typeface="+mn-cs"/>
        </a:defRPr>
      </a:lvl5pPr>
      <a:lvl6pPr marL="16472971" algn="l" defTabSz="6589189" rtl="0" eaLnBrk="1" latinLnBrk="0" hangingPunct="1">
        <a:defRPr sz="12937" kern="1200">
          <a:solidFill>
            <a:schemeClr val="tx1"/>
          </a:solidFill>
          <a:latin typeface="+mn-lt"/>
          <a:ea typeface="+mn-ea"/>
          <a:cs typeface="+mn-cs"/>
        </a:defRPr>
      </a:lvl6pPr>
      <a:lvl7pPr marL="19767568" algn="l" defTabSz="6589189" rtl="0" eaLnBrk="1" latinLnBrk="0" hangingPunct="1">
        <a:defRPr sz="12937" kern="1200">
          <a:solidFill>
            <a:schemeClr val="tx1"/>
          </a:solidFill>
          <a:latin typeface="+mn-lt"/>
          <a:ea typeface="+mn-ea"/>
          <a:cs typeface="+mn-cs"/>
        </a:defRPr>
      </a:lvl7pPr>
      <a:lvl8pPr marL="23062162" algn="l" defTabSz="6589189" rtl="0" eaLnBrk="1" latinLnBrk="0" hangingPunct="1">
        <a:defRPr sz="12937" kern="1200">
          <a:solidFill>
            <a:schemeClr val="tx1"/>
          </a:solidFill>
          <a:latin typeface="+mn-lt"/>
          <a:ea typeface="+mn-ea"/>
          <a:cs typeface="+mn-cs"/>
        </a:defRPr>
      </a:lvl8pPr>
      <a:lvl9pPr marL="26356756" algn="l" defTabSz="6589189" rtl="0" eaLnBrk="1" latinLnBrk="0" hangingPunct="1">
        <a:defRPr sz="129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10" Type="http://schemas.openxmlformats.org/officeDocument/2006/relationships/image" Target="../media/image8.png"/><Relationship Id="rId4" Type="http://schemas.openxmlformats.org/officeDocument/2006/relationships/image" Target="../media/image2.emf"/><Relationship Id="rId9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7411358" y="-6182577"/>
            <a:ext cx="47728088" cy="591832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937" dirty="0"/>
          </a:p>
        </p:txBody>
      </p:sp>
      <p:sp>
        <p:nvSpPr>
          <p:cNvPr id="23" name="矩形 22"/>
          <p:cNvSpPr/>
          <p:nvPr/>
        </p:nvSpPr>
        <p:spPr>
          <a:xfrm>
            <a:off x="-6433252" y="10708824"/>
            <a:ext cx="45769111" cy="158071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937" dirty="0"/>
          </a:p>
        </p:txBody>
      </p:sp>
      <p:sp>
        <p:nvSpPr>
          <p:cNvPr id="13" name="矩形 12"/>
          <p:cNvSpPr/>
          <p:nvPr/>
        </p:nvSpPr>
        <p:spPr>
          <a:xfrm>
            <a:off x="11407860" y="27957197"/>
            <a:ext cx="27990576" cy="245128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937"/>
          </a:p>
        </p:txBody>
      </p:sp>
      <p:sp>
        <p:nvSpPr>
          <p:cNvPr id="5" name="矩形 4"/>
          <p:cNvSpPr/>
          <p:nvPr/>
        </p:nvSpPr>
        <p:spPr>
          <a:xfrm>
            <a:off x="-7398323" y="-14115809"/>
            <a:ext cx="47715056" cy="10187310"/>
          </a:xfrm>
          <a:prstGeom prst="rect">
            <a:avLst/>
          </a:prstGeom>
          <a:solidFill>
            <a:schemeClr val="accent5">
              <a:lumMod val="75000"/>
            </a:schemeClr>
          </a:solidFill>
          <a:scene3d>
            <a:camera prst="orthographicFront"/>
            <a:lightRig rig="threePt" dir="t"/>
          </a:scene3d>
          <a:sp3d>
            <a:bevelT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937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-563491" y="-14115808"/>
            <a:ext cx="39412589" cy="5384052"/>
          </a:xfrm>
        </p:spPr>
        <p:txBody>
          <a:bodyPr>
            <a:normAutofit/>
          </a:bodyPr>
          <a:lstStyle/>
          <a:p>
            <a:r>
              <a:rPr lang="en-US" altLang="zh-CN" sz="12622" b="1" dirty="0">
                <a:solidFill>
                  <a:schemeClr val="bg1"/>
                </a:solidFill>
              </a:rPr>
              <a:t>Simple Pose: Rethinking and Improving a Bottom-up Approach for Multi-Person Pose Estimation</a:t>
            </a:r>
            <a:endParaRPr lang="zh-CN" altLang="en-US" sz="12622" b="1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22691" y="-9060082"/>
            <a:ext cx="38662153" cy="5223041"/>
          </a:xfrm>
        </p:spPr>
        <p:txBody>
          <a:bodyPr>
            <a:normAutofit fontScale="92500"/>
          </a:bodyPr>
          <a:lstStyle/>
          <a:p>
            <a:r>
              <a:rPr lang="en-US" altLang="zh-CN" sz="10414" b="1" dirty="0">
                <a:solidFill>
                  <a:schemeClr val="bg1"/>
                </a:solidFill>
                <a:latin typeface="+mj-lt"/>
                <a:ea typeface="+mj-ea"/>
              </a:rPr>
              <a:t>Jia Li </a:t>
            </a:r>
            <a:r>
              <a:rPr lang="en-US" altLang="zh-CN" sz="10414" b="1" baseline="30000" dirty="0">
                <a:solidFill>
                  <a:schemeClr val="bg1"/>
                </a:solidFill>
                <a:latin typeface="+mj-lt"/>
                <a:ea typeface="+mj-ea"/>
              </a:rPr>
              <a:t>1</a:t>
            </a:r>
            <a:r>
              <a:rPr lang="en-US" altLang="zh-CN" sz="10414" b="1" dirty="0">
                <a:solidFill>
                  <a:schemeClr val="bg1"/>
                </a:solidFill>
                <a:latin typeface="+mj-lt"/>
                <a:ea typeface="+mj-ea"/>
              </a:rPr>
              <a:t>, Wen Su and </a:t>
            </a:r>
            <a:r>
              <a:rPr lang="en-US" altLang="zh-CN" sz="10414" b="1" dirty="0" err="1">
                <a:solidFill>
                  <a:schemeClr val="bg1"/>
                </a:solidFill>
                <a:latin typeface="+mj-lt"/>
                <a:ea typeface="+mj-ea"/>
              </a:rPr>
              <a:t>Zengfu</a:t>
            </a:r>
            <a:r>
              <a:rPr lang="en-US" altLang="zh-CN" sz="10414" b="1" dirty="0">
                <a:solidFill>
                  <a:schemeClr val="bg1"/>
                </a:solidFill>
                <a:latin typeface="+mj-lt"/>
                <a:ea typeface="+mj-ea"/>
              </a:rPr>
              <a:t> Wang</a:t>
            </a:r>
          </a:p>
          <a:p>
            <a:r>
              <a:rPr lang="en-US" altLang="zh-CN" sz="10414" b="1" baseline="30000" dirty="0">
                <a:solidFill>
                  <a:schemeClr val="bg1"/>
                </a:solidFill>
              </a:rPr>
              <a:t>1 </a:t>
            </a:r>
            <a:r>
              <a:rPr lang="en-US" altLang="zh-CN" sz="8520" b="1" dirty="0">
                <a:solidFill>
                  <a:schemeClr val="bg1"/>
                </a:solidFill>
              </a:rPr>
              <a:t>Department of Automation, University of Science and Technology of China</a:t>
            </a:r>
          </a:p>
          <a:p>
            <a:r>
              <a:rPr lang="en-US" altLang="zh-CN" sz="8520" b="1" dirty="0">
                <a:solidFill>
                  <a:schemeClr val="bg1"/>
                </a:solidFill>
              </a:rPr>
              <a:t>Code: https://</a:t>
            </a:r>
            <a:r>
              <a:rPr lang="en-US" altLang="zh-CN" sz="8520" b="1" dirty="0" err="1">
                <a:solidFill>
                  <a:schemeClr val="bg1"/>
                </a:solidFill>
              </a:rPr>
              <a:t>github.com</a:t>
            </a:r>
            <a:r>
              <a:rPr lang="en-US" altLang="zh-CN" sz="8520" b="1" dirty="0">
                <a:solidFill>
                  <a:schemeClr val="bg1"/>
                </a:solidFill>
              </a:rPr>
              <a:t>/jialee93/Improved-Body-Parts     Email: </a:t>
            </a:r>
            <a:r>
              <a:rPr lang="en-US" altLang="zh-CN" sz="8520" b="1" dirty="0" err="1">
                <a:solidFill>
                  <a:schemeClr val="bg1"/>
                </a:solidFill>
              </a:rPr>
              <a:t>jialee@mail.ustc.edu.cn</a:t>
            </a:r>
            <a:endParaRPr lang="en-US" altLang="zh-CN" sz="8520" b="1" dirty="0">
              <a:solidFill>
                <a:schemeClr val="bg1"/>
              </a:solidFill>
            </a:endParaRPr>
          </a:p>
          <a:p>
            <a:endParaRPr lang="en-US" altLang="zh-CN" sz="10414" dirty="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7411440" y="-4026126"/>
            <a:ext cx="47728088" cy="738444"/>
          </a:xfrm>
          <a:prstGeom prst="rect">
            <a:avLst/>
          </a:prstGeom>
          <a:solidFill>
            <a:srgbClr val="2C3F71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937"/>
          </a:p>
        </p:txBody>
      </p:sp>
      <p:sp>
        <p:nvSpPr>
          <p:cNvPr id="10" name="矩形 9"/>
          <p:cNvSpPr/>
          <p:nvPr/>
        </p:nvSpPr>
        <p:spPr>
          <a:xfrm>
            <a:off x="-6469548" y="-2436829"/>
            <a:ext cx="23038516" cy="118950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 sz="4417" dirty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-5807749" y="-1775364"/>
            <a:ext cx="22100657" cy="11455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92"/>
              </a:spcAft>
            </a:pPr>
            <a:r>
              <a:rPr lang="en" altLang="zh-CN" sz="5048" b="1" dirty="0">
                <a:latin typeface="Times New Roman" pitchFamily="18" charset="0"/>
                <a:cs typeface="Times New Roman" pitchFamily="18" charset="0"/>
              </a:rPr>
              <a:t>Introduction:</a:t>
            </a:r>
          </a:p>
          <a:p>
            <a:pPr algn="just"/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The problem of </a:t>
            </a:r>
            <a:r>
              <a:rPr lang="en" altLang="zh-CN" sz="5048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multi-person pose estimation 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aims at recognizing and localizing the anatomical </a:t>
            </a:r>
            <a:r>
              <a:rPr lang="en" altLang="zh-CN" sz="5048" dirty="0" err="1">
                <a:latin typeface="Times New Roman" pitchFamily="18" charset="0"/>
                <a:cs typeface="Times New Roman" pitchFamily="18" charset="0"/>
              </a:rPr>
              <a:t>keypoints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 (or body joints) of all persons in a given image. In this paper, we rethink a well-known bottom-up approach (we refer it to as CMU-Pose here) for multi-person pose estimation and propose an improved one. </a:t>
            </a:r>
          </a:p>
          <a:p>
            <a:pPr algn="just"/>
            <a:endParaRPr lang="en" altLang="zh-CN" sz="5048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spcAft>
                <a:spcPts val="1892"/>
              </a:spcAft>
            </a:pPr>
            <a:r>
              <a:rPr lang="en-US" altLang="zh-CN" sz="5048" b="1" dirty="0">
                <a:latin typeface="Times New Roman" pitchFamily="18" charset="0"/>
                <a:cs typeface="Times New Roman" pitchFamily="18" charset="0"/>
              </a:rPr>
              <a:t>Rethinking: </a:t>
            </a:r>
          </a:p>
          <a:p>
            <a:pPr marL="891540" indent="-891540" algn="just">
              <a:buAutoNum type="arabicPeriod"/>
            </a:pPr>
            <a:r>
              <a:rPr lang="en-US" altLang="zh-CN" sz="5048" dirty="0">
                <a:latin typeface="Times New Roman" pitchFamily="18" charset="0"/>
                <a:cs typeface="Times New Roman" pitchFamily="18" charset="0"/>
              </a:rPr>
              <a:t>The topic of scale invariance in pose estimation is of great importance.</a:t>
            </a:r>
          </a:p>
          <a:p>
            <a:pPr marL="891540" indent="-891540" algn="just">
              <a:buAutoNum type="arabicPeriod"/>
            </a:pPr>
            <a:r>
              <a:rPr lang="en-US" altLang="zh-CN" sz="5048" dirty="0">
                <a:latin typeface="Times New Roman" pitchFamily="18" charset="0"/>
                <a:cs typeface="Times New Roman" pitchFamily="18" charset="0"/>
              </a:rPr>
              <a:t>High-res and high-quality feature maps (include the output heatmaps) are critical for accurate </a:t>
            </a:r>
            <a:r>
              <a:rPr lang="en-US" altLang="zh-CN" sz="5048" dirty="0" err="1">
                <a:latin typeface="Times New Roman" pitchFamily="18" charset="0"/>
                <a:cs typeface="Times New Roman" pitchFamily="18" charset="0"/>
              </a:rPr>
              <a:t>keypoint</a:t>
            </a:r>
            <a:r>
              <a:rPr lang="en-US" altLang="zh-CN" sz="5048" dirty="0">
                <a:latin typeface="Times New Roman" pitchFamily="18" charset="0"/>
                <a:cs typeface="Times New Roman" pitchFamily="18" charset="0"/>
              </a:rPr>
              <a:t> localization.</a:t>
            </a:r>
          </a:p>
          <a:p>
            <a:pPr marL="891540" indent="-891540" algn="just">
              <a:buAutoNum type="arabicPeriod"/>
            </a:pPr>
            <a:r>
              <a:rPr lang="en-US" altLang="zh-CN" sz="5048" dirty="0">
                <a:latin typeface="Times New Roman" pitchFamily="18" charset="0"/>
                <a:cs typeface="Times New Roman" pitchFamily="18" charset="0"/>
              </a:rPr>
              <a:t>The encoding of connection (or association) information between </a:t>
            </a:r>
            <a:r>
              <a:rPr lang="en-US" altLang="zh-CN" sz="5048" dirty="0" err="1">
                <a:latin typeface="Times New Roman" pitchFamily="18" charset="0"/>
                <a:cs typeface="Times New Roman" pitchFamily="18" charset="0"/>
              </a:rPr>
              <a:t>keypoints</a:t>
            </a:r>
            <a:r>
              <a:rPr lang="en-US" altLang="zh-CN" sz="5048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891540" indent="-891540" algn="just">
              <a:buAutoNum type="arabicPeriod"/>
            </a:pPr>
            <a:r>
              <a:rPr lang="en-US" altLang="zh-CN" sz="5048" dirty="0">
                <a:latin typeface="Times New Roman" pitchFamily="18" charset="0"/>
                <a:cs typeface="Times New Roman" pitchFamily="18" charset="0"/>
              </a:rPr>
              <a:t>The problem of imbalanced data: “positive samples vs “negative samples (be- tween classes) and “easy samples vs “hard samples (within classes).</a:t>
            </a:r>
          </a:p>
          <a:p>
            <a:pPr algn="just"/>
            <a:endParaRPr lang="en" altLang="zh-CN" sz="5048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-6458754" y="27909336"/>
            <a:ext cx="17215608" cy="245607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 sz="4417" dirty="0">
              <a:solidFill>
                <a:schemeClr val="tx1"/>
              </a:solidFill>
            </a:endParaRPr>
          </a:p>
        </p:txBody>
      </p:sp>
      <p:sp>
        <p:nvSpPr>
          <p:cNvPr id="20" name="单圆角矩形 19"/>
          <p:cNvSpPr/>
          <p:nvPr/>
        </p:nvSpPr>
        <p:spPr>
          <a:xfrm>
            <a:off x="-6469548" y="-3004865"/>
            <a:ext cx="23038516" cy="983795"/>
          </a:xfrm>
          <a:prstGeom prst="round1Rect">
            <a:avLst>
              <a:gd name="adj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6312" b="1" dirty="0">
                <a:latin typeface="+mj-lt"/>
              </a:rPr>
              <a:t>INTRODUCTION AND RETHINKING</a:t>
            </a:r>
            <a:endParaRPr lang="zh-CN" altLang="en-US" sz="6312" b="1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5689710" y="10920922"/>
            <a:ext cx="12557213" cy="5780044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" altLang="zh-CN" sz="5280" b="1" dirty="0">
                <a:latin typeface="Times New Roman" pitchFamily="18" charset="0"/>
                <a:cs typeface="Times New Roman" pitchFamily="18" charset="0"/>
              </a:rPr>
              <a:t>Deﬁnition of heatmaps</a:t>
            </a:r>
            <a:r>
              <a:rPr lang="en" altLang="zh-CN" sz="5280" dirty="0">
                <a:latin typeface="Times New Roman" pitchFamily="18" charset="0"/>
                <a:cs typeface="Times New Roman" pitchFamily="18" charset="0"/>
              </a:rPr>
              <a:t>. Left: examples of </a:t>
            </a:r>
            <a:r>
              <a:rPr lang="en" altLang="zh-CN" sz="5280" dirty="0" err="1">
                <a:latin typeface="Times New Roman" pitchFamily="18" charset="0"/>
                <a:cs typeface="Times New Roman" pitchFamily="18" charset="0"/>
              </a:rPr>
              <a:t>keypoint</a:t>
            </a:r>
            <a:r>
              <a:rPr lang="en" altLang="zh-CN" sz="5280" dirty="0">
                <a:latin typeface="Times New Roman" pitchFamily="18" charset="0"/>
                <a:cs typeface="Times New Roman" pitchFamily="18" charset="0"/>
              </a:rPr>
              <a:t> Gaussian peak and body part Gaussian peak. Middle: the human skeleton. Right: examples of the inferred heatmaps by our network in practice. Our network is supervised to regress the Gaussian responses (0∼1) around the </a:t>
            </a:r>
            <a:r>
              <a:rPr lang="en" altLang="zh-CN" sz="5280" dirty="0" err="1">
                <a:latin typeface="Times New Roman" pitchFamily="18" charset="0"/>
                <a:cs typeface="Times New Roman" pitchFamily="18" charset="0"/>
              </a:rPr>
              <a:t>keypoint</a:t>
            </a:r>
            <a:r>
              <a:rPr lang="en" altLang="zh-CN" sz="5280" dirty="0">
                <a:latin typeface="Times New Roman" pitchFamily="18" charset="0"/>
                <a:cs typeface="Times New Roman" pitchFamily="18" charset="0"/>
              </a:rPr>
              <a:t> or body part area.</a:t>
            </a:r>
            <a:endParaRPr lang="zh-CN" altLang="en-US" sz="528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2" name="单圆角矩形 31"/>
          <p:cNvSpPr/>
          <p:nvPr/>
        </p:nvSpPr>
        <p:spPr>
          <a:xfrm>
            <a:off x="-6477457" y="9870164"/>
            <a:ext cx="45813317" cy="792760"/>
          </a:xfrm>
          <a:prstGeom prst="round1Rect">
            <a:avLst>
              <a:gd name="adj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altLang="zh-CN" sz="6312" b="1" dirty="0">
                <a:latin typeface="+mj-lt"/>
              </a:rPr>
              <a:t>HEATMAP DEFINITION AND NETWORK ARCHITECTURE</a:t>
            </a:r>
            <a:endParaRPr lang="zh-CN" altLang="en-US" sz="6312" b="1" dirty="0">
              <a:latin typeface="+mj-lt"/>
            </a:endParaRPr>
          </a:p>
        </p:txBody>
      </p:sp>
      <p:sp>
        <p:nvSpPr>
          <p:cNvPr id="33" name="单圆角矩形 32"/>
          <p:cNvSpPr/>
          <p:nvPr/>
        </p:nvSpPr>
        <p:spPr>
          <a:xfrm>
            <a:off x="11407858" y="27065674"/>
            <a:ext cx="27928002" cy="928422"/>
          </a:xfrm>
          <a:prstGeom prst="round1Rect">
            <a:avLst>
              <a:gd name="adj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altLang="zh-CN" sz="6312" b="1" dirty="0">
                <a:latin typeface="+mj-lt"/>
              </a:rPr>
              <a:t>EVALUATION</a:t>
            </a:r>
            <a:endParaRPr lang="zh-CN" altLang="en-US" sz="6312" b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052310" y="33027937"/>
            <a:ext cx="26917412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92"/>
              </a:spcAft>
            </a:pPr>
            <a:r>
              <a:rPr lang="en-US" altLang="zh-CN" sz="4320" b="1" dirty="0">
                <a:latin typeface="Times New Roman" pitchFamily="18" charset="0"/>
                <a:cs typeface="Times New Roman" pitchFamily="18" charset="0"/>
              </a:rPr>
              <a:t>Qualitative comparison </a:t>
            </a:r>
            <a:r>
              <a:rPr lang="en-US" altLang="zh-CN" sz="4320" dirty="0">
                <a:latin typeface="Times New Roman" pitchFamily="18" charset="0"/>
                <a:cs typeface="Times New Roman" pitchFamily="18" charset="0"/>
              </a:rPr>
              <a:t>between our approach and CMU-Pose (Cao et al. 2017). Left: results produced by CMU- Pose. </a:t>
            </a:r>
            <a:r>
              <a:rPr lang="en-US" altLang="zh-CN" sz="4320" b="1" dirty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Right: our results. </a:t>
            </a:r>
            <a:r>
              <a:rPr lang="en-US" altLang="zh-CN" sz="4320" dirty="0">
                <a:latin typeface="Times New Roman" pitchFamily="18" charset="0"/>
                <a:cs typeface="Times New Roman" pitchFamily="18" charset="0"/>
              </a:rPr>
              <a:t>By comparison, our approach is more accurate in </a:t>
            </a:r>
            <a:r>
              <a:rPr lang="en-US" altLang="zh-CN" sz="4320" dirty="0" err="1">
                <a:latin typeface="Times New Roman" pitchFamily="18" charset="0"/>
                <a:cs typeface="Times New Roman" pitchFamily="18" charset="0"/>
              </a:rPr>
              <a:t>keypoint</a:t>
            </a:r>
            <a:r>
              <a:rPr lang="en-US" altLang="zh-CN" sz="4320" dirty="0">
                <a:latin typeface="Times New Roman" pitchFamily="18" charset="0"/>
                <a:cs typeface="Times New Roman" pitchFamily="18" charset="0"/>
              </a:rPr>
              <a:t> localization and more robust to complex poses and moderate overlaps.</a:t>
            </a:r>
            <a:endParaRPr lang="zh-CN" altLang="en-US" sz="432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2" name="单圆角矩形 41"/>
          <p:cNvSpPr/>
          <p:nvPr/>
        </p:nvSpPr>
        <p:spPr>
          <a:xfrm>
            <a:off x="-6432982" y="27065675"/>
            <a:ext cx="17189836" cy="820534"/>
          </a:xfrm>
          <a:prstGeom prst="round1Rect">
            <a:avLst>
              <a:gd name="adj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6312" b="1" dirty="0">
                <a:latin typeface="+mj-lt"/>
              </a:rPr>
              <a:t>FOCAL L2 LOSS FUNCTION</a:t>
            </a:r>
            <a:endParaRPr lang="zh-CN" altLang="en-US" sz="6312" b="1" dirty="0"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-5899817" y="28377639"/>
            <a:ext cx="16331113" cy="6306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The L2 loss is frequently used to measure the distance between the predicted heatmaps and the target heatmaps. </a:t>
            </a:r>
            <a:r>
              <a:rPr lang="en" altLang="zh-CN" sz="5048" b="1" dirty="0">
                <a:latin typeface="Times New Roman" pitchFamily="18" charset="0"/>
                <a:cs typeface="Times New Roman" pitchFamily="18" charset="0"/>
              </a:rPr>
              <a:t>Here, we present a novel loss, which we refer to as focal L2 loss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, under the uniﬁed deﬁnition of </a:t>
            </a:r>
            <a:r>
              <a:rPr lang="en" altLang="zh-CN" sz="5048" dirty="0" err="1">
                <a:latin typeface="Times New Roman" pitchFamily="18" charset="0"/>
                <a:cs typeface="Times New Roman" pitchFamily="18" charset="0"/>
              </a:rPr>
              <a:t>keypoint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 and body part heatmaps, to deal with the two types of sample imbalance problems as introduced in the </a:t>
            </a:r>
            <a:r>
              <a:rPr lang="en" altLang="zh-CN" sz="5048" b="1" dirty="0">
                <a:latin typeface="Times New Roman" pitchFamily="18" charset="0"/>
                <a:cs typeface="Times New Roman" pitchFamily="18" charset="0"/>
              </a:rPr>
              <a:t>INTRODUCTION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 above.</a:t>
            </a:r>
          </a:p>
          <a:p>
            <a:pPr algn="just"/>
            <a:endParaRPr lang="en" altLang="zh-CN" sz="5048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" altLang="zh-CN" sz="5048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6" name="单圆角矩形 45"/>
          <p:cNvSpPr/>
          <p:nvPr/>
        </p:nvSpPr>
        <p:spPr>
          <a:xfrm>
            <a:off x="17211201" y="-3004867"/>
            <a:ext cx="22187236" cy="1045205"/>
          </a:xfrm>
          <a:prstGeom prst="round1Rect">
            <a:avLst>
              <a:gd name="adj" fmla="val 50000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6312" b="1" dirty="0">
                <a:latin typeface="+mj-lt"/>
              </a:rPr>
              <a:t>OUR WORK AND CONTRIBUTIONS</a:t>
            </a:r>
            <a:endParaRPr lang="zh-CN" altLang="en-US" sz="6312" b="1" dirty="0">
              <a:latin typeface="+mj-lt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7211201" y="-1993665"/>
            <a:ext cx="22187238" cy="1145190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altLang="zh-CN" sz="4417" dirty="0">
              <a:solidFill>
                <a:schemeClr val="tx1"/>
              </a:solidFill>
            </a:endParaRPr>
          </a:p>
          <a:p>
            <a:pPr algn="just"/>
            <a:endParaRPr lang="en-US" altLang="zh-CN" sz="4417" dirty="0">
              <a:solidFill>
                <a:schemeClr val="tx1"/>
              </a:solidFill>
            </a:endParaRPr>
          </a:p>
          <a:p>
            <a:pPr algn="just"/>
            <a:endParaRPr lang="en-US" altLang="zh-CN" sz="4417" dirty="0">
              <a:solidFill>
                <a:schemeClr val="tx1"/>
              </a:solidFill>
            </a:endParaRPr>
          </a:p>
          <a:p>
            <a:pPr algn="just"/>
            <a:endParaRPr lang="zh-CN" altLang="en-US" sz="4417" dirty="0">
              <a:solidFill>
                <a:schemeClr val="tx1"/>
              </a:solidFill>
            </a:endParaRPr>
          </a:p>
        </p:txBody>
      </p:sp>
      <p:sp>
        <p:nvSpPr>
          <p:cNvPr id="49" name="TextBox 11"/>
          <p:cNvSpPr txBox="1"/>
          <p:nvPr/>
        </p:nvSpPr>
        <p:spPr>
          <a:xfrm>
            <a:off x="18163303" y="-1363084"/>
            <a:ext cx="20592902" cy="10370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440"/>
              </a:spcAft>
            </a:pP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The improved approach surpasses the baseline significantly thanks to: </a:t>
            </a:r>
          </a:p>
          <a:p>
            <a:pPr marL="891540" indent="-891540" algn="just">
              <a:buAutoNum type="arabicParenBoth"/>
            </a:pP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an intuitional yet more sensible representation, which we refer to as body parts to </a:t>
            </a:r>
            <a:r>
              <a:rPr lang="en" altLang="zh-CN" sz="5048" b="1" dirty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encode the connection information between </a:t>
            </a:r>
            <a:r>
              <a:rPr lang="en" altLang="zh-CN" sz="5048" b="1" dirty="0" err="1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keypoints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, </a:t>
            </a:r>
          </a:p>
          <a:p>
            <a:pPr marL="891540" indent="-891540" algn="just">
              <a:buAutoNum type="arabicParenBoth"/>
            </a:pP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an </a:t>
            </a:r>
            <a:r>
              <a:rPr lang="en" altLang="zh-CN" sz="5048" b="1" dirty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improved stacked hourglass network 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with </a:t>
            </a:r>
            <a:r>
              <a:rPr lang="en" altLang="zh-CN" sz="5048" b="1" dirty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attention mechanisms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, </a:t>
            </a:r>
          </a:p>
          <a:p>
            <a:pPr marL="891540" indent="-891540" algn="just">
              <a:buAutoNum type="arabicParenBoth"/>
            </a:pP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 a </a:t>
            </a:r>
            <a:r>
              <a:rPr lang="en" altLang="zh-CN" sz="5048" b="1" dirty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novel focal L2 loss 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which is dedicated to “</a:t>
            </a:r>
            <a:r>
              <a:rPr lang="en" altLang="zh-CN" sz="5048" b="1" dirty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hard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” </a:t>
            </a:r>
            <a:r>
              <a:rPr lang="en" altLang="zh-CN" sz="5048" dirty="0" err="1">
                <a:latin typeface="Times New Roman" pitchFamily="18" charset="0"/>
                <a:cs typeface="Times New Roman" pitchFamily="18" charset="0"/>
              </a:rPr>
              <a:t>keypoint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" altLang="zh-CN" sz="5048" dirty="0" err="1">
                <a:latin typeface="Times New Roman" pitchFamily="18" charset="0"/>
                <a:cs typeface="Times New Roman" pitchFamily="18" charset="0"/>
              </a:rPr>
              <a:t>keypoint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 association (body part) </a:t>
            </a:r>
            <a:r>
              <a:rPr lang="en" altLang="zh-CN" sz="5048" b="1" dirty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mining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, </a:t>
            </a:r>
          </a:p>
          <a:p>
            <a:pPr marL="891540" indent="-891540" algn="just">
              <a:buAutoNum type="arabicParenBoth"/>
            </a:pP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the robust greedy </a:t>
            </a:r>
            <a:r>
              <a:rPr lang="en" altLang="zh-CN" sz="5048" dirty="0" err="1">
                <a:latin typeface="Times New Roman" pitchFamily="18" charset="0"/>
                <a:cs typeface="Times New Roman" pitchFamily="18" charset="0"/>
              </a:rPr>
              <a:t>keypoint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 assignment algorithm for grouping the detected </a:t>
            </a:r>
            <a:r>
              <a:rPr lang="en" altLang="zh-CN" sz="5048" dirty="0" err="1">
                <a:latin typeface="Times New Roman" pitchFamily="18" charset="0"/>
                <a:cs typeface="Times New Roman" pitchFamily="18" charset="0"/>
              </a:rPr>
              <a:t>keypoints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 into individual poses. </a:t>
            </a:r>
          </a:p>
          <a:p>
            <a:pPr algn="just"/>
            <a:endParaRPr lang="en" altLang="zh-CN" sz="5048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Our approach works straightforwardly yet </a:t>
            </a:r>
            <a:r>
              <a:rPr lang="en" altLang="zh-CN" sz="5048" b="1" dirty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outperforms the baseline (CMU-Pose) by about </a:t>
            </a:r>
            <a:r>
              <a:rPr lang="en" altLang="zh-CN" sz="5048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+15% AP </a:t>
            </a:r>
            <a:r>
              <a:rPr lang="en" altLang="zh-CN" sz="5048" b="1" dirty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(average precision) 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and is comparable to the state of the art </a:t>
            </a:r>
            <a:r>
              <a:rPr lang="en" altLang="zh-CN" sz="5048" b="1" dirty="0">
                <a:solidFill>
                  <a:schemeClr val="accent3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on the </a:t>
            </a:r>
            <a:r>
              <a:rPr lang="en" altLang="zh-CN" sz="5048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MS-COCO test-dev dataset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. The </a:t>
            </a:r>
            <a:r>
              <a:rPr lang="en" altLang="zh-CN" sz="5048" b="1" dirty="0">
                <a:latin typeface="Times New Roman" pitchFamily="18" charset="0"/>
                <a:cs typeface="Times New Roman" pitchFamily="18" charset="0"/>
              </a:rPr>
              <a:t>code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" altLang="zh-CN" sz="5048" b="1" dirty="0">
                <a:latin typeface="Times New Roman" pitchFamily="18" charset="0"/>
                <a:cs typeface="Times New Roman" pitchFamily="18" charset="0"/>
              </a:rPr>
              <a:t>pre-trained models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 are publicly available on </a:t>
            </a:r>
            <a:r>
              <a:rPr lang="en" altLang="zh-CN" sz="5048" dirty="0" err="1">
                <a:latin typeface="Times New Roman" pitchFamily="18" charset="0"/>
                <a:cs typeface="Times New Roman" pitchFamily="18" charset="0"/>
              </a:rPr>
              <a:t>github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.</a:t>
            </a:r>
            <a:endParaRPr lang="zh-CN" altLang="en-US" sz="5048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6" name="TextBox 34"/>
          <p:cNvSpPr txBox="1"/>
          <p:nvPr/>
        </p:nvSpPr>
        <p:spPr>
          <a:xfrm>
            <a:off x="25792261" y="17239357"/>
            <a:ext cx="12332711" cy="903016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zh-CN" sz="5280" b="1" dirty="0">
                <a:latin typeface="Times New Roman" pitchFamily="18" charset="0"/>
                <a:cs typeface="Times New Roman" pitchFamily="18" charset="0"/>
              </a:rPr>
              <a:t>Identity Mapping Hourglass Network (IMHN) with </a:t>
            </a:r>
            <a:r>
              <a:rPr lang="en-US" altLang="zh-CN" sz="5280" b="1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spatial attention</a:t>
            </a:r>
            <a:r>
              <a:rPr lang="en-US" altLang="zh-CN" sz="5280" b="1" dirty="0">
                <a:latin typeface="Times New Roman" pitchFamily="18" charset="0"/>
                <a:cs typeface="Times New Roman" pitchFamily="18" charset="0"/>
              </a:rPr>
              <a:t> and </a:t>
            </a:r>
            <a:r>
              <a:rPr lang="en-US" altLang="zh-CN" sz="5280" b="1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channel attention </a:t>
            </a:r>
            <a:r>
              <a:rPr lang="en-US" altLang="zh-CN" sz="5280" b="1" dirty="0">
                <a:latin typeface="Times New Roman" pitchFamily="18" charset="0"/>
                <a:cs typeface="Times New Roman" pitchFamily="18" charset="0"/>
              </a:rPr>
              <a:t>mechanisms</a:t>
            </a:r>
            <a:r>
              <a:rPr lang="en-US" altLang="zh-CN" sz="5280" dirty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altLang="zh-CN" sz="5280" dirty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The feature maps at 5 different scales are extracted </a:t>
            </a:r>
            <a:r>
              <a:rPr lang="en-US" altLang="zh-CN" sz="5280" dirty="0">
                <a:latin typeface="Times New Roman" pitchFamily="18" charset="0"/>
                <a:cs typeface="Times New Roman" pitchFamily="18" charset="0"/>
              </a:rPr>
              <a:t>from each (stage) hourglass module and they are used to produce heatmaps of different scales. Only the heatmap regression at the 1/4 scale is illustrated due to space limitation. An SE (squeeze and excitation) block is inserted into each feature map at each scale to learn the channel relationships.</a:t>
            </a:r>
          </a:p>
        </p:txBody>
      </p:sp>
      <p:sp>
        <p:nvSpPr>
          <p:cNvPr id="74" name="TextBox 8"/>
          <p:cNvSpPr txBox="1"/>
          <p:nvPr/>
        </p:nvSpPr>
        <p:spPr>
          <a:xfrm>
            <a:off x="12053442" y="46299320"/>
            <a:ext cx="26795656" cy="5544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892"/>
              </a:spcAft>
            </a:pPr>
            <a:r>
              <a:rPr lang="en-US" altLang="zh-CN" sz="5048" b="1" dirty="0"/>
              <a:t>Comparison with the State-of-the-art</a:t>
            </a:r>
          </a:p>
          <a:p>
            <a:pPr algn="just"/>
            <a:r>
              <a:rPr lang="en-US" altLang="zh-CN" sz="4800" dirty="0">
                <a:latin typeface="Times New Roman" pitchFamily="18" charset="0"/>
                <a:cs typeface="Times New Roman" pitchFamily="18" charset="0"/>
              </a:rPr>
              <a:t>The experimental results have demonstrated the significant improvement achieved by our approach over the baseline </a:t>
            </a:r>
            <a:r>
              <a:rPr lang="en-US" altLang="zh-CN" sz="4800" b="1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(+15.1% AP on the MS-COCO test-dev dataset</a:t>
            </a:r>
            <a:r>
              <a:rPr lang="en-US" altLang="zh-CN" sz="4800" dirty="0">
                <a:latin typeface="Times New Roman" pitchFamily="18" charset="0"/>
                <a:cs typeface="Times New Roman" pitchFamily="18" charset="0"/>
              </a:rPr>
              <a:t>). To the best of our knowledge, our approach, which is straight-forward and easy to follow, is the first bottom-up approach to provide both the source code and pre-trained models with about 68% AP on the MS-COCO test-dev dataset. The last but not least, </a:t>
            </a:r>
            <a:r>
              <a:rPr lang="en-US" altLang="zh-CN" sz="48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we provide some insights into valuable design choices for multi-person pose estimation</a:t>
            </a:r>
            <a:r>
              <a:rPr lang="en-US" altLang="zh-CN" sz="48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r>
              <a:rPr lang="en-US" altLang="zh-CN" sz="4800" dirty="0">
                <a:latin typeface="Times New Roman" pitchFamily="18" charset="0"/>
                <a:cs typeface="Times New Roman" pitchFamily="18" charset="0"/>
              </a:rPr>
              <a:t>Please refer to more details in our paper and </a:t>
            </a:r>
            <a:r>
              <a:rPr lang="en-US" altLang="zh-CN" sz="4800" dirty="0" err="1">
                <a:latin typeface="Times New Roman" pitchFamily="18" charset="0"/>
                <a:cs typeface="Times New Roman" pitchFamily="18" charset="0"/>
              </a:rPr>
              <a:t>github</a:t>
            </a:r>
            <a:r>
              <a:rPr lang="en-US" altLang="zh-CN" sz="4800" dirty="0">
                <a:latin typeface="Times New Roman" pitchFamily="18" charset="0"/>
                <a:cs typeface="Times New Roman" pitchFamily="18" charset="0"/>
              </a:rPr>
              <a:t> page if you are interested in our work.</a:t>
            </a:r>
            <a:endParaRPr lang="zh-CN" altLang="en-US" sz="4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77459" y="-13460428"/>
            <a:ext cx="6412358" cy="6412358"/>
          </a:xfrm>
          <a:prstGeom prst="rect">
            <a:avLst/>
          </a:prstGeom>
        </p:spPr>
      </p:pic>
      <p:sp>
        <p:nvSpPr>
          <p:cNvPr id="52" name="TextBox 37">
            <a:extLst>
              <a:ext uri="{FF2B5EF4-FFF2-40B4-BE49-F238E27FC236}">
                <a16:creationId xmlns:a16="http://schemas.microsoft.com/office/drawing/2014/main" id="{2DFEACC0-4D21-ED45-BAEA-A3DC08D9A390}"/>
              </a:ext>
            </a:extLst>
          </p:cNvPr>
          <p:cNvSpPr txBox="1"/>
          <p:nvPr/>
        </p:nvSpPr>
        <p:spPr>
          <a:xfrm>
            <a:off x="-7411441" y="-6806890"/>
            <a:ext cx="8234129" cy="2714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52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AAAI 2020</a:t>
            </a:r>
          </a:p>
          <a:p>
            <a:pPr algn="ctr"/>
            <a:r>
              <a:rPr lang="en-US" altLang="zh-CN" sz="852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Paper ID: 2987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485E1E6-4744-8F44-9F4E-4D37A869C8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15439" y="10934430"/>
            <a:ext cx="30337338" cy="577149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C57DFA4-39EF-1849-849B-C93182F327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02014" y="17597447"/>
            <a:ext cx="29310486" cy="8387688"/>
          </a:xfrm>
          <a:prstGeom prst="rect">
            <a:avLst/>
          </a:prstGeom>
          <a:ln w="38100" cmpd="sng">
            <a:solidFill>
              <a:srgbClr val="7030A0"/>
            </a:solidFill>
          </a:ln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8F5220F-39A4-2B4C-A60C-B287E0BEF2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677952" y="33352245"/>
            <a:ext cx="13669012" cy="740578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17F7BE8-05AA-5D46-B113-CBAFAC4EC4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544013" y="41343841"/>
            <a:ext cx="13535074" cy="5687772"/>
          </a:xfrm>
          <a:prstGeom prst="rect">
            <a:avLst/>
          </a:prstGeom>
        </p:spPr>
      </p:pic>
      <p:sp>
        <p:nvSpPr>
          <p:cNvPr id="15" name="右箭头 14">
            <a:extLst>
              <a:ext uri="{FF2B5EF4-FFF2-40B4-BE49-F238E27FC236}">
                <a16:creationId xmlns:a16="http://schemas.microsoft.com/office/drawing/2014/main" id="{AC6673D8-40D3-CC47-8A2E-2A4C992114D6}"/>
              </a:ext>
            </a:extLst>
          </p:cNvPr>
          <p:cNvSpPr/>
          <p:nvPr/>
        </p:nvSpPr>
        <p:spPr>
          <a:xfrm>
            <a:off x="24321899" y="13540427"/>
            <a:ext cx="1367810" cy="563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840"/>
          </a:p>
        </p:txBody>
      </p:sp>
      <p:sp>
        <p:nvSpPr>
          <p:cNvPr id="37" name="右箭头 36">
            <a:extLst>
              <a:ext uri="{FF2B5EF4-FFF2-40B4-BE49-F238E27FC236}">
                <a16:creationId xmlns:a16="http://schemas.microsoft.com/office/drawing/2014/main" id="{A2979187-DC19-D940-8E2D-F096C3A010F0}"/>
              </a:ext>
            </a:extLst>
          </p:cNvPr>
          <p:cNvSpPr/>
          <p:nvPr/>
        </p:nvSpPr>
        <p:spPr>
          <a:xfrm>
            <a:off x="24055804" y="21544934"/>
            <a:ext cx="1367810" cy="5635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84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81D1797-210B-6B42-951F-431F97245B85}"/>
              </a:ext>
            </a:extLst>
          </p:cNvPr>
          <p:cNvSpPr txBox="1"/>
          <p:nvPr/>
        </p:nvSpPr>
        <p:spPr>
          <a:xfrm>
            <a:off x="-5807749" y="47371930"/>
            <a:ext cx="14835724" cy="4753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The total loss of the stacked IMHN across 5 different scales can be written as:</a:t>
            </a:r>
          </a:p>
          <a:p>
            <a:endParaRPr lang="en" altLang="zh-CN" sz="5048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                                                ,</a:t>
            </a:r>
          </a:p>
          <a:p>
            <a:endParaRPr lang="en" altLang="zh-CN" sz="5048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zh-CN" sz="5048" dirty="0">
                <a:latin typeface="Times New Roman" pitchFamily="18" charset="0"/>
                <a:cs typeface="Times New Roman" pitchFamily="18" charset="0"/>
              </a:rPr>
              <a:t>in which </a:t>
            </a:r>
            <a:r>
              <a:rPr lang="el-GR" altLang="zh-CN" sz="5048" dirty="0">
                <a:latin typeface="Times New Roman" pitchFamily="18" charset="0"/>
                <a:cs typeface="Times New Roman" pitchFamily="18" charset="0"/>
              </a:rPr>
              <a:t>λ</a:t>
            </a:r>
            <a:r>
              <a:rPr lang="en-US" altLang="zh-CN" sz="5048" baseline="-25000" dirty="0">
                <a:latin typeface="Times New Roman" pitchFamily="18" charset="0"/>
                <a:cs typeface="Times New Roman" pitchFamily="18" charset="0"/>
              </a:rPr>
              <a:t>i </a:t>
            </a:r>
            <a:r>
              <a:rPr lang="en-US" altLang="zh-CN" sz="5048" dirty="0">
                <a:latin typeface="Times New Roman" pitchFamily="18" charset="0"/>
                <a:cs typeface="Times New Roman" pitchFamily="18" charset="0"/>
              </a:rPr>
              <a:t>is to </a:t>
            </a:r>
            <a:r>
              <a:rPr lang="en" altLang="zh-CN" sz="5048" dirty="0">
                <a:latin typeface="Times New Roman" pitchFamily="18" charset="0"/>
                <a:cs typeface="Times New Roman" pitchFamily="18" charset="0"/>
              </a:rPr>
              <a:t>balance the losses at different scales.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38B1518C-D11C-094E-89C7-F061FA1CC9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4192693" y="49186531"/>
            <a:ext cx="6048671" cy="183365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1AF3608-A4F6-D848-9854-46B51C110DD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2311" y="28152166"/>
            <a:ext cx="26917412" cy="4530132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14647345-9A61-1B45-A47C-C77EA2070BA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07"/>
          <a:stretch/>
        </p:blipFill>
        <p:spPr>
          <a:xfrm>
            <a:off x="12766078" y="35436538"/>
            <a:ext cx="25990128" cy="1046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496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1928</TotalTime>
  <Words>730</Words>
  <Application>Microsoft Macintosh PowerPoint</Application>
  <PresentationFormat>自定义</PresentationFormat>
  <Paragraphs>41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Times New Roman</vt:lpstr>
      <vt:lpstr>Office 主题</vt:lpstr>
      <vt:lpstr>Simple Pose: Rethinking and Improving a Bottom-up Approach for Multi-Person Pose Estimation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Dense Convolutional Recurrent Neural Network for Generalized Speech Animation</dc:title>
  <dc:creator>Nick</dc:creator>
  <cp:lastModifiedBy>李 佳</cp:lastModifiedBy>
  <cp:revision>100</cp:revision>
  <cp:lastPrinted>2020-01-30T14:00:36Z</cp:lastPrinted>
  <dcterms:created xsi:type="dcterms:W3CDTF">2018-08-13T02:09:29Z</dcterms:created>
  <dcterms:modified xsi:type="dcterms:W3CDTF">2020-02-01T12:59:57Z</dcterms:modified>
</cp:coreProperties>
</file>

<file path=docProps/thumbnail.jpeg>
</file>